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63" r:id="rId6"/>
    <p:sldId id="261" r:id="rId7"/>
    <p:sldId id="264" r:id="rId8"/>
    <p:sldId id="265" r:id="rId9"/>
    <p:sldId id="259" r:id="rId10"/>
    <p:sldId id="266" r:id="rId11"/>
    <p:sldId id="267" r:id="rId12"/>
    <p:sldId id="31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809" autoAdjust="0"/>
  </p:normalViewPr>
  <p:slideViewPr>
    <p:cSldViewPr snapToGrid="0">
      <p:cViewPr varScale="1">
        <p:scale>
          <a:sx n="92" d="100"/>
          <a:sy n="92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0D8C2-6B00-4696-B9E5-68C4FD1C5A9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4811-B0D9-4F99-88D9-16EEA0793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6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 Oxide Index (IOI):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index targets the presence of ferric iron oxides, such as </a:t>
            </a:r>
            <a:r>
              <a:rPr lang="en-U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manganiferrous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Ilmenite, which is usually found within granite bodies. These minerals exhibit high reflectance in the red band and strong absorption in the blue band.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code calculates the IOI using a normalized difference formula:</a:t>
            </a:r>
            <a:b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highlights areas with strong iron alteration, which often correlates with mineralization.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 Mineral Index (CMI):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index is designed to detect hydrous minerals, such as clays, that are primary indicators of hydrothermal activity.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Clay minerals like kaolinite and smectites have characteristic absorption features in the short-wave infrared (SWIR) portion of the spectrum, particularly around 2.2 µm.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workflow computes the CMI using the formula</a:t>
            </a:r>
            <a:b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(B11 - B12) / (B11 + B12), which effectively highlights these hydrous mineral zones by exploiting the differential reflectance between the two SWIR bands.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Normalized Difference Soil Index (NDSI):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NDSI used in this analysis, calculated as a normalized difference between the SWIR (B11) and Red (B4) bands ((B11 - B4) / (B11 + B4)) 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a custom index tailored to the specific geology of the Younger Granite Complex. While a similarly named index exists for snow mapping 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this context, the combination of a SWIR band (sensitive to water content and certain mineralogy) and a red band is likely designed to highlight exposed, silica-rich lithologies, which are characteristic of the Younger Granites.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bespoke approach allows the analyst to specifically target the unique spectral properties of the host rocks, demonstrating a refined level of analytical customization.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4811-B0D9-4F99-88D9-16EEA0793C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2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9/27/2025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5.png"/><Relationship Id="rId5" Type="http://schemas.openxmlformats.org/officeDocument/2006/relationships/image" Target="../media/image11.jpg"/><Relationship Id="rId10" Type="http://schemas.openxmlformats.org/officeDocument/2006/relationships/image" Target="../media/image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3D53-0A97-3A3D-B3B0-6B6DDF311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Advancing Exploration: Integrating Cloud Computing for Mineral Exploration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D8531-1FE0-E6A6-99CD-3C7B122FAC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Shadrach S. Sheriff</a:t>
            </a:r>
          </a:p>
          <a:p>
            <a:r>
              <a:rPr lang="en-US" dirty="0"/>
              <a:t>Exploration Geologist</a:t>
            </a:r>
          </a:p>
          <a:p>
            <a:r>
              <a:rPr lang="en-US" dirty="0"/>
              <a:t>DMW LOVOL Engineering Ltd.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B75966-A1A9-B332-DE77-1CB07D29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  <p:pic>
        <p:nvPicPr>
          <p:cNvPr id="7" name="Picture 6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43F8D6C3-9DBF-905B-23FB-E2A97294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69848" cy="69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Conclusion &amp;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Demonstrated reproducible cloud-native workflow</a:t>
            </a:r>
          </a:p>
          <a:p>
            <a:r>
              <a:rPr dirty="0"/>
              <a:t>Scalable and cost-effective for reconnaissance mapping</a:t>
            </a:r>
          </a:p>
          <a:p>
            <a:r>
              <a:rPr dirty="0"/>
              <a:t>Empowers local geoscientists with digital tools</a:t>
            </a:r>
          </a:p>
          <a:p>
            <a:r>
              <a:rPr dirty="0"/>
              <a:t>Next: Field validation, supervised classification, 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9276D88-B312-722E-75B9-AB9A5E2B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  <p:pic>
        <p:nvPicPr>
          <p:cNvPr id="5" name="Picture 4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2BE41A39-52F3-0380-7E70-85722870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07917" cy="6585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D2E0-0D88-4EAB-6EF5-D045EB6D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FDA5-1D68-86D6-C705-EF1A8512D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 Mike Stephenson</a:t>
            </a:r>
          </a:p>
          <a:p>
            <a:r>
              <a:rPr lang="en-US" dirty="0"/>
              <a:t>Dr. Ish </a:t>
            </a:r>
          </a:p>
          <a:p>
            <a:r>
              <a:rPr lang="en-US" dirty="0"/>
              <a:t>DDE Team </a:t>
            </a:r>
          </a:p>
          <a:p>
            <a:r>
              <a:rPr lang="en-US" dirty="0"/>
              <a:t>Professor Gbenga </a:t>
            </a:r>
            <a:r>
              <a:rPr lang="en-US" dirty="0" err="1"/>
              <a:t>Okunlola</a:t>
            </a:r>
            <a:endParaRPr lang="en-US" dirty="0"/>
          </a:p>
          <a:p>
            <a:r>
              <a:rPr lang="en-US" dirty="0"/>
              <a:t>Professor A. S. Olatunji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5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7104A09-C969-90CE-2476-312B85E7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4" y="93307"/>
            <a:ext cx="3845768" cy="384576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3" y="4260273"/>
            <a:ext cx="4187536" cy="1714500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0ECFE66-A9E7-A365-967B-2FD670CB3923}"/>
              </a:ext>
            </a:extLst>
          </p:cNvPr>
          <p:cNvSpPr txBox="1">
            <a:spLocks/>
          </p:cNvSpPr>
          <p:nvPr/>
        </p:nvSpPr>
        <p:spPr>
          <a:xfrm>
            <a:off x="5399057" y="1312530"/>
            <a:ext cx="5542569" cy="52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Shadrach Sehmilo Sheriff</a:t>
            </a:r>
          </a:p>
          <a:p>
            <a:r>
              <a:rPr lang="en-US" sz="2800" dirty="0"/>
              <a:t>+2348 147 334 819</a:t>
            </a:r>
          </a:p>
          <a:p>
            <a:r>
              <a:rPr lang="en-US" sz="2800" dirty="0"/>
              <a:t>shadrachsehmilo@gmail.com</a:t>
            </a:r>
          </a:p>
          <a:p>
            <a:r>
              <a:rPr lang="en-US" sz="2800" dirty="0"/>
              <a:t>www.linkedin.com/in/shadrach-sheriff-100s/</a:t>
            </a:r>
          </a:p>
        </p:txBody>
      </p:sp>
    </p:spTree>
    <p:extLst>
      <p:ext uri="{BB962C8B-B14F-4D97-AF65-F5344CB8AC3E}">
        <p14:creationId xmlns:p14="http://schemas.microsoft.com/office/powerpoint/2010/main" val="131175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43C5-27DD-E7DE-006F-1EB8DFF9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751CB-ED9F-B63F-74F4-037AABC2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Geological Setting</a:t>
            </a:r>
          </a:p>
          <a:p>
            <a:r>
              <a:rPr lang="en-US" dirty="0"/>
              <a:t>General Architecture</a:t>
            </a:r>
          </a:p>
          <a:p>
            <a:r>
              <a:rPr lang="en-US" dirty="0"/>
              <a:t>Data Acquisition and Preprocessing</a:t>
            </a:r>
          </a:p>
          <a:p>
            <a:r>
              <a:rPr lang="en-US" dirty="0"/>
              <a:t>Spectral Indices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Conclusion and Next Step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E7BEB2E6-D319-EC2C-C243-7D1F9DC4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43000" cy="746760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0630CA9-0C3C-3FC8-C659-39DB3842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Traditional exploration is costly and time-intensive</a:t>
            </a:r>
          </a:p>
          <a:p>
            <a:r>
              <a:rPr dirty="0"/>
              <a:t>Cloud-based platforms enable data-driven reconnaissance</a:t>
            </a:r>
          </a:p>
          <a:p>
            <a:r>
              <a:rPr dirty="0"/>
              <a:t>Objective: Develop </a:t>
            </a:r>
            <a:r>
              <a:rPr lang="en-US" dirty="0"/>
              <a:t>a </a:t>
            </a:r>
            <a:r>
              <a:rPr dirty="0"/>
              <a:t>reproducible workflow for prospectivity mapping</a:t>
            </a:r>
          </a:p>
          <a:p>
            <a:r>
              <a:rPr dirty="0"/>
              <a:t>Application in </a:t>
            </a:r>
            <a:r>
              <a:rPr lang="en-US" dirty="0"/>
              <a:t>the </a:t>
            </a:r>
            <a:r>
              <a:rPr dirty="0"/>
              <a:t>Nigerian Younger Granite Province</a:t>
            </a:r>
            <a:r>
              <a:rPr lang="en-US" dirty="0"/>
              <a:t> for Cassiterite (Tin ore) and Monazite (Light REE)</a:t>
            </a:r>
            <a:endParaRPr dirty="0"/>
          </a:p>
        </p:txBody>
      </p:sp>
      <p:pic>
        <p:nvPicPr>
          <p:cNvPr id="4" name="Picture 3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975A698E-50D7-DC6D-0F56-98C41FC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43000" cy="746760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798B707-2FDC-5652-5A95-318FC06DC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5840"/>
            <a:ext cx="10058400" cy="636802"/>
          </a:xfrm>
        </p:spPr>
        <p:txBody>
          <a:bodyPr>
            <a:normAutofit fontScale="90000"/>
          </a:bodyPr>
          <a:lstStyle/>
          <a:p>
            <a:pPr algn="ctr"/>
            <a:r>
              <a:rPr dirty="0"/>
              <a:t>Geological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96" y="991346"/>
            <a:ext cx="4563200" cy="4003347"/>
          </a:xfrm>
        </p:spPr>
        <p:txBody>
          <a:bodyPr>
            <a:normAutofit/>
          </a:bodyPr>
          <a:lstStyle/>
          <a:p>
            <a:r>
              <a:rPr dirty="0"/>
              <a:t>Younger Granite Province: Jurassic anorogenic ring complexes</a:t>
            </a:r>
          </a:p>
          <a:p>
            <a:r>
              <a:rPr dirty="0"/>
              <a:t>Hosts cassiterite, columbite-tantalite,</a:t>
            </a:r>
            <a:r>
              <a:rPr lang="en-US" dirty="0"/>
              <a:t> Monazite, and Iron</a:t>
            </a:r>
            <a:endParaRPr dirty="0"/>
          </a:p>
          <a:p>
            <a:r>
              <a:rPr dirty="0"/>
              <a:t>Key deposits linked to hydrothermal alteration</a:t>
            </a:r>
          </a:p>
          <a:p>
            <a:r>
              <a:rPr dirty="0"/>
              <a:t>Alteration footprints mapped via remote sensing</a:t>
            </a:r>
          </a:p>
        </p:txBody>
      </p:sp>
      <p:pic>
        <p:nvPicPr>
          <p:cNvPr id="1026" name="Picture 2" descr="Geological map of Nigeria showing the major geological components... |  Download Scientific Diagram">
            <a:extLst>
              <a:ext uri="{FF2B5EF4-FFF2-40B4-BE49-F238E27FC236}">
                <a16:creationId xmlns:a16="http://schemas.microsoft.com/office/drawing/2014/main" id="{7BFAA39F-E2AC-6814-2AEA-7DA7316F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14" y="942443"/>
            <a:ext cx="5628137" cy="497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8E4E4CCC-900B-BFB7-3CFC-C02E7ED9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43000" cy="746760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C85C3A4-FDCB-0898-00C3-BC86755D1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6443"/>
            <a:ext cx="10058400" cy="955980"/>
          </a:xfrm>
        </p:spPr>
        <p:txBody>
          <a:bodyPr/>
          <a:lstStyle/>
          <a:p>
            <a:pPr algn="ctr"/>
            <a:r>
              <a:rPr dirty="0"/>
              <a:t>Geospatial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52423"/>
            <a:ext cx="10058400" cy="4050792"/>
          </a:xfrm>
        </p:spPr>
        <p:txBody>
          <a:bodyPr/>
          <a:lstStyle/>
          <a:p>
            <a:r>
              <a:rPr dirty="0"/>
              <a:t>Google Earth Engine (GEE): Data </a:t>
            </a:r>
            <a:endParaRPr lang="en-US" dirty="0"/>
          </a:p>
          <a:p>
            <a:r>
              <a:rPr dirty="0" err="1"/>
              <a:t>MyDDE</a:t>
            </a:r>
            <a:r>
              <a:rPr dirty="0"/>
              <a:t>: Cloud lab for workflow execution</a:t>
            </a:r>
            <a:r>
              <a:rPr lang="en-US" dirty="0"/>
              <a:t> and computation engine</a:t>
            </a:r>
            <a:endParaRPr dirty="0"/>
          </a:p>
          <a:p>
            <a:r>
              <a:rPr dirty="0"/>
              <a:t>Integration ensures reproducibility and data persistence</a:t>
            </a:r>
          </a:p>
          <a:p>
            <a:r>
              <a:rPr dirty="0"/>
              <a:t>Combined strengths for scalable mineral exploration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3335482"/>
            <a:ext cx="1828800" cy="91440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sz="1400" dirty="0"/>
              <a:t>Data Acquisition (GEE)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1597" y="3335482"/>
            <a:ext cx="1828800" cy="91440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sz="1400" dirty="0"/>
              <a:t>Preprocessing (Cloud &amp; Vegetation Masking)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4598" y="3335482"/>
            <a:ext cx="1828800" cy="91440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sz="1400" dirty="0"/>
              <a:t>Feature Engineering (Indices, PCA, DEM, Texture)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51221" y="3335482"/>
            <a:ext cx="1828800" cy="91440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sz="1400" dirty="0"/>
              <a:t>Unsupervised Classification (k-Means)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54223" y="3335482"/>
            <a:ext cx="1828800" cy="914400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sz="1400" dirty="0"/>
              <a:t>Mineral Prospectivity Map</a:t>
            </a:r>
          </a:p>
        </p:txBody>
      </p:sp>
      <p:sp>
        <p:nvSpPr>
          <p:cNvPr id="7" name="Right Arrow 4"/>
          <p:cNvSpPr/>
          <p:nvPr/>
        </p:nvSpPr>
        <p:spPr>
          <a:xfrm>
            <a:off x="2087395" y="3602528"/>
            <a:ext cx="523079" cy="3803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25594FF4-7492-35D5-80A2-892F86F94D73}"/>
              </a:ext>
            </a:extLst>
          </p:cNvPr>
          <p:cNvSpPr/>
          <p:nvPr/>
        </p:nvSpPr>
        <p:spPr>
          <a:xfrm>
            <a:off x="4532653" y="3602528"/>
            <a:ext cx="523079" cy="3803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ight Arrow 4">
            <a:extLst>
              <a:ext uri="{FF2B5EF4-FFF2-40B4-BE49-F238E27FC236}">
                <a16:creationId xmlns:a16="http://schemas.microsoft.com/office/drawing/2014/main" id="{50D0E070-E74E-411A-1F86-6391514C2EC9}"/>
              </a:ext>
            </a:extLst>
          </p:cNvPr>
          <p:cNvSpPr/>
          <p:nvPr/>
        </p:nvSpPr>
        <p:spPr>
          <a:xfrm>
            <a:off x="6860770" y="3602528"/>
            <a:ext cx="523079" cy="3803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ight Arrow 4">
            <a:extLst>
              <a:ext uri="{FF2B5EF4-FFF2-40B4-BE49-F238E27FC236}">
                <a16:creationId xmlns:a16="http://schemas.microsoft.com/office/drawing/2014/main" id="{406A6B0B-A295-110E-69C1-1EF61E9C4E96}"/>
              </a:ext>
            </a:extLst>
          </p:cNvPr>
          <p:cNvSpPr/>
          <p:nvPr/>
        </p:nvSpPr>
        <p:spPr>
          <a:xfrm>
            <a:off x="9231144" y="3602528"/>
            <a:ext cx="523079" cy="3803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D52A27D5-80A1-3A03-3A16-C3B0B047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43000" cy="746760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C42E719-AE40-4275-75BB-629C04C0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10" y="155275"/>
            <a:ext cx="10058400" cy="836762"/>
          </a:xfrm>
        </p:spPr>
        <p:txBody>
          <a:bodyPr/>
          <a:lstStyle/>
          <a:p>
            <a:r>
              <a:rPr dirty="0"/>
              <a:t>Data Acquisition &amp; Preprocessing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6" y="940278"/>
            <a:ext cx="5236062" cy="2752517"/>
          </a:xfrm>
        </p:spPr>
        <p:txBody>
          <a:bodyPr/>
          <a:lstStyle/>
          <a:p>
            <a:r>
              <a:rPr dirty="0"/>
              <a:t>Sentinel-2 MSI: 13 spectral bands (10–60 m resolution)</a:t>
            </a:r>
          </a:p>
          <a:p>
            <a:r>
              <a:rPr dirty="0"/>
              <a:t>Cloud and vegetation masking (NDVI &lt; 0.3)</a:t>
            </a:r>
          </a:p>
          <a:p>
            <a:r>
              <a:rPr dirty="0"/>
              <a:t>Focus on exposed rocks and soils</a:t>
            </a:r>
          </a:p>
          <a:p>
            <a:r>
              <a:rPr dirty="0"/>
              <a:t>Prepared dataset for PCA and clustering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EBDBD2-EB56-F6F9-9448-38F01EFD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2775"/>
            <a:ext cx="10001250" cy="3705225"/>
          </a:xfrm>
          <a:prstGeom prst="rect">
            <a:avLst/>
          </a:prstGeom>
        </p:spPr>
      </p:pic>
      <p:pic>
        <p:nvPicPr>
          <p:cNvPr id="8" name="Picture 7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E2343EC4-B02B-835E-7839-2097945C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95222" cy="519545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5F4502C-DDEA-47EC-4A95-17BE03146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045"/>
            <a:ext cx="10058400" cy="543464"/>
          </a:xfrm>
        </p:spPr>
        <p:txBody>
          <a:bodyPr>
            <a:normAutofit fontScale="90000"/>
          </a:bodyPr>
          <a:lstStyle/>
          <a:p>
            <a:r>
              <a:rPr dirty="0"/>
              <a:t>Advanced Geospatial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8216"/>
            <a:ext cx="5727940" cy="2994056"/>
          </a:xfrm>
        </p:spPr>
        <p:txBody>
          <a:bodyPr>
            <a:normAutofit fontScale="92500" lnSpcReduction="10000"/>
          </a:bodyPr>
          <a:lstStyle/>
          <a:p>
            <a:r>
              <a:rPr dirty="0"/>
              <a:t>Spectral Indices:</a:t>
            </a:r>
          </a:p>
          <a:p>
            <a:r>
              <a:rPr dirty="0"/>
              <a:t>Iron Oxide Index (IOI)</a:t>
            </a:r>
            <a:r>
              <a:rPr lang="en-US" dirty="0"/>
              <a:t>: (B4 - B2) / (B4 + B2)</a:t>
            </a:r>
            <a:endParaRPr dirty="0"/>
          </a:p>
          <a:p>
            <a:r>
              <a:rPr dirty="0"/>
              <a:t>Clay Mineral Index (CMI)</a:t>
            </a:r>
            <a:r>
              <a:rPr lang="en-US" dirty="0"/>
              <a:t> (B11 - B12) / (B11 + B12)</a:t>
            </a:r>
            <a:endParaRPr dirty="0"/>
          </a:p>
          <a:p>
            <a:r>
              <a:rPr dirty="0"/>
              <a:t>Normalized Difference Soil Index (NDSI)</a:t>
            </a:r>
            <a:r>
              <a:rPr lang="en-US" dirty="0"/>
              <a:t> - difference between the SWIR (B11) and Red (B4) bands ((B11 - B4) / (B11 + B4)) </a:t>
            </a:r>
            <a:endParaRPr dirty="0"/>
          </a:p>
          <a:p>
            <a:r>
              <a:rPr dirty="0"/>
              <a:t>PCA for dimensionality reduction</a:t>
            </a:r>
          </a:p>
          <a:p>
            <a:r>
              <a:rPr dirty="0"/>
              <a:t>Ancillary data: Slope (DEM), GLCM Contrast</a:t>
            </a:r>
          </a:p>
        </p:txBody>
      </p:sp>
      <p:pic>
        <p:nvPicPr>
          <p:cNvPr id="7" name="Picture 6" descr="A close-up of a brown and white object&#10;&#10;AI-generated content may be incorrect.">
            <a:extLst>
              <a:ext uri="{FF2B5EF4-FFF2-40B4-BE49-F238E27FC236}">
                <a16:creationId xmlns:a16="http://schemas.microsoft.com/office/drawing/2014/main" id="{B2322713-1131-0B69-6D7F-04E58121B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84" y="819508"/>
            <a:ext cx="3275511" cy="4632385"/>
          </a:xfrm>
          <a:prstGeom prst="rect">
            <a:avLst/>
          </a:prstGeom>
        </p:spPr>
      </p:pic>
      <p:pic>
        <p:nvPicPr>
          <p:cNvPr id="12" name="Picture 11" descr="A close-up of a screen&#10;&#10;AI-generated content may be incorrect.">
            <a:extLst>
              <a:ext uri="{FF2B5EF4-FFF2-40B4-BE49-F238E27FC236}">
                <a16:creationId xmlns:a16="http://schemas.microsoft.com/office/drawing/2014/main" id="{FE94EE23-84EB-F902-8B1C-0BE8AEE2C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25" y="1078091"/>
            <a:ext cx="3092670" cy="4373802"/>
          </a:xfrm>
          <a:prstGeom prst="rect">
            <a:avLst/>
          </a:prstGeom>
        </p:spPr>
      </p:pic>
      <p:pic>
        <p:nvPicPr>
          <p:cNvPr id="13" name="Picture 12" descr="A close-up of a colorful pattern&#10;&#10;AI-generated content may be incorrect.">
            <a:extLst>
              <a:ext uri="{FF2B5EF4-FFF2-40B4-BE49-F238E27FC236}">
                <a16:creationId xmlns:a16="http://schemas.microsoft.com/office/drawing/2014/main" id="{41178FCC-B110-6144-13C5-5C1E9E056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781" y="1336673"/>
            <a:ext cx="3092670" cy="4373802"/>
          </a:xfrm>
          <a:prstGeom prst="rect">
            <a:avLst/>
          </a:prstGeom>
        </p:spPr>
      </p:pic>
      <p:pic>
        <p:nvPicPr>
          <p:cNvPr id="16" name="Picture 15" descr="A close-up of a white and brown surface&#10;&#10;AI-generated content may be incorrect.">
            <a:extLst>
              <a:ext uri="{FF2B5EF4-FFF2-40B4-BE49-F238E27FC236}">
                <a16:creationId xmlns:a16="http://schemas.microsoft.com/office/drawing/2014/main" id="{F53EAE8C-922B-75EB-AC59-0456934D2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437" y="1802926"/>
            <a:ext cx="3452398" cy="4882546"/>
          </a:xfrm>
          <a:prstGeom prst="rect">
            <a:avLst/>
          </a:prstGeom>
        </p:spPr>
      </p:pic>
      <p:pic>
        <p:nvPicPr>
          <p:cNvPr id="18" name="Picture 17" descr="A close-up of a screen&#10;&#10;AI-generated content may be incorrect.">
            <a:extLst>
              <a:ext uri="{FF2B5EF4-FFF2-40B4-BE49-F238E27FC236}">
                <a16:creationId xmlns:a16="http://schemas.microsoft.com/office/drawing/2014/main" id="{0614E6AE-5323-B602-9DA7-00FD0A301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620" y="2406354"/>
            <a:ext cx="3192780" cy="4515382"/>
          </a:xfrm>
          <a:prstGeom prst="rect">
            <a:avLst/>
          </a:prstGeom>
        </p:spPr>
      </p:pic>
      <p:pic>
        <p:nvPicPr>
          <p:cNvPr id="20" name="Picture 19" descr="A close-up of a colorful pattern&#10;&#10;AI-generated content may be incorrect.">
            <a:extLst>
              <a:ext uri="{FF2B5EF4-FFF2-40B4-BE49-F238E27FC236}">
                <a16:creationId xmlns:a16="http://schemas.microsoft.com/office/drawing/2014/main" id="{B013E11D-E05C-B369-19FD-3AA030218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227" y="3003430"/>
            <a:ext cx="2765173" cy="3910640"/>
          </a:xfrm>
          <a:prstGeom prst="rect">
            <a:avLst/>
          </a:prstGeom>
        </p:spPr>
      </p:pic>
      <p:pic>
        <p:nvPicPr>
          <p:cNvPr id="21" name="Picture 20" descr="A close-up of a yellow and blue background&#10;&#10;AI-generated content may be incorrect.">
            <a:extLst>
              <a:ext uri="{FF2B5EF4-FFF2-40B4-BE49-F238E27FC236}">
                <a16:creationId xmlns:a16="http://schemas.microsoft.com/office/drawing/2014/main" id="{82ED53D8-D37D-13F5-165A-199819167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0079" y="1207381"/>
            <a:ext cx="3275512" cy="4632385"/>
          </a:xfrm>
          <a:prstGeom prst="rect">
            <a:avLst/>
          </a:prstGeom>
        </p:spPr>
      </p:pic>
      <p:pic>
        <p:nvPicPr>
          <p:cNvPr id="24" name="Picture 23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4BA60E73-92D9-7F4B-510D-A3F99A0E6F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819" y="6037118"/>
            <a:ext cx="1143000" cy="746760"/>
          </a:xfrm>
          <a:prstGeom prst="rect">
            <a:avLst/>
          </a:prstGeom>
        </p:spPr>
      </p:pic>
      <p:pic>
        <p:nvPicPr>
          <p:cNvPr id="25" name="Picture 2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2D190EC-2C4E-B6CF-4FB7-19D359E32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72" y="105070"/>
            <a:ext cx="10058400" cy="654055"/>
          </a:xfrm>
        </p:spPr>
        <p:txBody>
          <a:bodyPr>
            <a:normAutofit fontScale="90000"/>
          </a:bodyPr>
          <a:lstStyle/>
          <a:p>
            <a:pPr algn="ctr"/>
            <a:r>
              <a:rPr dirty="0"/>
              <a:t>Classification &amp;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89" y="827446"/>
            <a:ext cx="4925511" cy="2519603"/>
          </a:xfrm>
        </p:spPr>
        <p:txBody>
          <a:bodyPr/>
          <a:lstStyle/>
          <a:p>
            <a:r>
              <a:rPr dirty="0"/>
              <a:t>k-Means clustering (5 classes)</a:t>
            </a:r>
          </a:p>
          <a:p>
            <a:r>
              <a:rPr dirty="0"/>
              <a:t>Input: PCA components, indices, slope, texture</a:t>
            </a:r>
          </a:p>
          <a:p>
            <a:r>
              <a:rPr dirty="0"/>
              <a:t>Generated mineral prospectivity map</a:t>
            </a:r>
          </a:p>
        </p:txBody>
      </p:sp>
      <p:pic>
        <p:nvPicPr>
          <p:cNvPr id="5" name="Picture 4" descr="A map of a land mass&#10;&#10;AI-generated content may be incorrect.">
            <a:extLst>
              <a:ext uri="{FF2B5EF4-FFF2-40B4-BE49-F238E27FC236}">
                <a16:creationId xmlns:a16="http://schemas.microsoft.com/office/drawing/2014/main" id="{777240DB-9F9A-1FD6-4CFF-E41767F9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59125"/>
            <a:ext cx="3855836" cy="5453108"/>
          </a:xfrm>
          <a:prstGeom prst="rect">
            <a:avLst/>
          </a:prstGeom>
        </p:spPr>
      </p:pic>
      <p:pic>
        <p:nvPicPr>
          <p:cNvPr id="7" name="Picture 6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8442C1AA-2FD9-0496-A0F5-CB807D68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9" y="2390358"/>
            <a:ext cx="5808089" cy="1322474"/>
          </a:xfrm>
          <a:prstGeom prst="rect">
            <a:avLst/>
          </a:prstGeom>
        </p:spPr>
      </p:pic>
      <p:pic>
        <p:nvPicPr>
          <p:cNvPr id="9" name="Picture 8" descr="A computer screen shot of a computer code&#10;&#10;AI-generated content may be incorrect.">
            <a:extLst>
              <a:ext uri="{FF2B5EF4-FFF2-40B4-BE49-F238E27FC236}">
                <a16:creationId xmlns:a16="http://schemas.microsoft.com/office/drawing/2014/main" id="{2C6584F5-E0B7-D04A-FAFD-E6E41460C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27" y="4078614"/>
            <a:ext cx="4524963" cy="213361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7B5163B-A6F4-4211-F559-519823E630A3}"/>
              </a:ext>
            </a:extLst>
          </p:cNvPr>
          <p:cNvSpPr/>
          <p:nvPr/>
        </p:nvSpPr>
        <p:spPr>
          <a:xfrm>
            <a:off x="2329132" y="3735238"/>
            <a:ext cx="319177" cy="4054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4E608C-683C-DDCF-3DF3-A27FCEF3250B}"/>
              </a:ext>
            </a:extLst>
          </p:cNvPr>
          <p:cNvSpPr/>
          <p:nvPr/>
        </p:nvSpPr>
        <p:spPr>
          <a:xfrm>
            <a:off x="5098211" y="5055079"/>
            <a:ext cx="813567" cy="3881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CAE2BEF4-2568-4D57-B1CE-07F6DDE74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007917" cy="65850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84235B-9574-F0D7-1F94-B209BBF2B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752" y="267419"/>
            <a:ext cx="10058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summary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18" y="953219"/>
            <a:ext cx="10058400" cy="4050792"/>
          </a:xfrm>
        </p:spPr>
        <p:txBody>
          <a:bodyPr/>
          <a:lstStyle/>
          <a:p>
            <a:r>
              <a:rPr dirty="0"/>
              <a:t>Cloud-native methodology for mineral prospectivity mapping</a:t>
            </a:r>
          </a:p>
          <a:p>
            <a:r>
              <a:rPr dirty="0"/>
              <a:t>Utilized </a:t>
            </a:r>
            <a:r>
              <a:rPr dirty="0" err="1"/>
              <a:t>MyDDE</a:t>
            </a:r>
            <a:r>
              <a:rPr dirty="0"/>
              <a:t> platform and Google Earth Engine (GEE)</a:t>
            </a:r>
          </a:p>
          <a:p>
            <a:r>
              <a:rPr dirty="0"/>
              <a:t>Applied spectral indices, PCA, and k-Means clustering</a:t>
            </a:r>
          </a:p>
          <a:p>
            <a:r>
              <a:rPr dirty="0"/>
              <a:t>Identified prospective mineral zones</a:t>
            </a:r>
          </a:p>
          <a:p>
            <a:r>
              <a:rPr dirty="0"/>
              <a:t>Demonstrates scalable, cost-effective, reproducible approach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A518399-8243-ECC4-131D-283A41716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011" y="250776"/>
            <a:ext cx="1892397" cy="381020"/>
          </a:xfrm>
          <a:prstGeom prst="rect">
            <a:avLst/>
          </a:prstGeom>
        </p:spPr>
      </p:pic>
      <p:pic>
        <p:nvPicPr>
          <p:cNvPr id="7" name="Picture 6" descr="A graphic of a map of africa&#10;&#10;AI-generated content may be incorrect.">
            <a:extLst>
              <a:ext uri="{FF2B5EF4-FFF2-40B4-BE49-F238E27FC236}">
                <a16:creationId xmlns:a16="http://schemas.microsoft.com/office/drawing/2014/main" id="{76D228D4-E0F1-4CF6-E09E-B09F5CFC8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007917" cy="6585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{7FA9BFB4-F4F1-4C40-AE9A-6BBE82D69D83}TF2ec419c9-97c3-4958-b02a-0886397d33afcfe10e4b-d68909c4b1b0</Template>
  <TotalTime>146</TotalTime>
  <Words>732</Words>
  <Application>Microsoft Office PowerPoint</Application>
  <PresentationFormat>Widescreen</PresentationFormat>
  <Paragraphs>74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Rockwell</vt:lpstr>
      <vt:lpstr>Rockwell Condensed</vt:lpstr>
      <vt:lpstr>Wingdings</vt:lpstr>
      <vt:lpstr>Wood Type</vt:lpstr>
      <vt:lpstr>Advancing Exploration: Integrating Cloud Computing for Mineral Exploration</vt:lpstr>
      <vt:lpstr>OUTLINE</vt:lpstr>
      <vt:lpstr>Introduction</vt:lpstr>
      <vt:lpstr>Geological Setting</vt:lpstr>
      <vt:lpstr>Geospatial Architecture</vt:lpstr>
      <vt:lpstr>Data Acquisition &amp; Preprocessing</vt:lpstr>
      <vt:lpstr>Advanced Geospatial Analysis</vt:lpstr>
      <vt:lpstr>Classification &amp; Results</vt:lpstr>
      <vt:lpstr>summary</vt:lpstr>
      <vt:lpstr>Conclusion &amp; Next Steps</vt:lpstr>
      <vt:lpstr>appreciation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Shadrach sheriff</dc:creator>
  <cp:lastModifiedBy>Shadrach sheriff</cp:lastModifiedBy>
  <cp:revision>3</cp:revision>
  <dcterms:created xsi:type="dcterms:W3CDTF">2025-09-27T06:02:23Z</dcterms:created>
  <dcterms:modified xsi:type="dcterms:W3CDTF">2025-09-27T08:28:28Z</dcterms:modified>
</cp:coreProperties>
</file>